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8" r:id="rId2"/>
    <p:sldId id="260" r:id="rId3"/>
    <p:sldId id="262" r:id="rId4"/>
    <p:sldId id="265" r:id="rId5"/>
    <p:sldId id="263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87" r:id="rId18"/>
    <p:sldId id="275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367" autoAdjust="0"/>
  </p:normalViewPr>
  <p:slideViewPr>
    <p:cSldViewPr snapToGrid="0">
      <p:cViewPr>
        <p:scale>
          <a:sx n="80" d="100"/>
          <a:sy n="80" d="100"/>
        </p:scale>
        <p:origin x="-528" y="6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4C88-2144-45BF-8009-3BA80F6379C5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7B87D2-FA7A-45AC-913C-18F721D6193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1443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baseline="0" dirty="0" smtClean="0"/>
              <a:t>Define programming.  What does that actually mean?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Review some stereotypes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58713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Now we are ready</a:t>
            </a:r>
            <a:r>
              <a:rPr lang="en-US" baseline="0" dirty="0" smtClean="0"/>
              <a:t> to add another image.  This image though is animated.</a:t>
            </a:r>
          </a:p>
          <a:p>
            <a:pPr marL="228600" indent="-228600">
              <a:buAutoNum type="arabicParenR"/>
            </a:pPr>
            <a:r>
              <a:rPr lang="en-US" dirty="0" smtClean="0"/>
              <a:t>Animated images are typically provided via a </a:t>
            </a:r>
            <a:r>
              <a:rPr lang="en-US" dirty="0" err="1" smtClean="0"/>
              <a:t>spritesheet</a:t>
            </a:r>
            <a:r>
              <a:rPr lang="en-US" baseline="0" dirty="0" smtClean="0"/>
              <a:t>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Have participants enter the code.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Point out the parameters: id, rows, columns, frames and true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Refresh index.htm and notice the animated spider.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Hmm….spider is not moving.  We will solve this in the next slide.</a:t>
            </a:r>
          </a:p>
          <a:p>
            <a:pPr marL="228600" indent="-228600">
              <a:buAutoNum type="arabicParenR"/>
            </a:pPr>
            <a:endParaRPr lang="en-US" baseline="0" dirty="0" smtClean="0"/>
          </a:p>
          <a:p>
            <a:pPr marL="228600" indent="-228600">
              <a:buAutoNum type="arabicParenR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Programs</a:t>
            </a:r>
            <a:r>
              <a:rPr lang="en-US" baseline="0" dirty="0" smtClean="0"/>
              <a:t> only do what they are told.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Lets tell the spider to move.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Have participants enter the code. Refresh index.htm.  Watch the spider move!</a:t>
            </a:r>
          </a:p>
          <a:p>
            <a:pPr marL="228600" indent="-228600">
              <a:buAutoNum type="arabicParenR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Lets incorporate a way</a:t>
            </a:r>
            <a:r>
              <a:rPr lang="en-US" baseline="0" dirty="0" smtClean="0"/>
              <a:t> of keeping track of how many times we have clicked on the spider.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Similar to Sprite and </a:t>
            </a:r>
            <a:r>
              <a:rPr lang="en-US" baseline="0" dirty="0" err="1" smtClean="0"/>
              <a:t>Anim</a:t>
            </a:r>
            <a:r>
              <a:rPr lang="en-US" baseline="0" dirty="0" smtClean="0"/>
              <a:t>, we must create a variable to represent the score text.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We also need a variable to simply store the score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Have participants add the setup and update screen code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Refresh index.htm.  Notice the score displays but nothing happens when we click on the spider.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We have to tell the program to increase the score when we click on the spider.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Have participants add the code to the click behavior.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Refresh index.htm.  Observe the score increases when we click on the spider.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Lets make the spider go splat.</a:t>
            </a:r>
          </a:p>
          <a:p>
            <a:pPr marL="228600" indent="-228600">
              <a:buAutoNum type="arabicParenR"/>
            </a:pPr>
            <a:endParaRPr lang="en-US" baseline="0" dirty="0" smtClean="0"/>
          </a:p>
          <a:p>
            <a:pPr marL="228600" indent="-228600">
              <a:buAutoNum type="arabicParenR"/>
            </a:pPr>
            <a:endParaRPr lang="en-US" baseline="0" dirty="0" smtClean="0"/>
          </a:p>
          <a:p>
            <a:pPr marL="228600" indent="-228600">
              <a:buAutoNum type="arabicParenR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Have participants</a:t>
            </a:r>
            <a:r>
              <a:rPr lang="en-US" baseline="0" dirty="0" smtClean="0"/>
              <a:t> add a new </a:t>
            </a:r>
            <a:r>
              <a:rPr lang="en-US" baseline="0" dirty="0" err="1" smtClean="0"/>
              <a:t>Anim</a:t>
            </a:r>
            <a:r>
              <a:rPr lang="en-US" baseline="0" dirty="0" smtClean="0"/>
              <a:t> variable for the blood.  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Refresh index.htm. Notice the blood is visible when the game starts.  Not what we want.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Add code to make the blood not visible.  Refresh index.htm.  The blood is not visible.  What should we do next?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Add code to move the blood to where we clicked on the spider and play the animation.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Refresh index.htm.  Notice that the blood appears when we click on the spider.  Are there any issues?</a:t>
            </a:r>
            <a:r>
              <a:rPr lang="en-GB" baseline="0" dirty="0" smtClean="0"/>
              <a:t>  Blood continues to animate.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Lets stop the blood animation in the update behavior</a:t>
            </a:r>
          </a:p>
          <a:p>
            <a:pPr marL="228600" indent="-228600">
              <a:buAutoNum type="arabicParenR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We have to provide a challenge to the game.</a:t>
            </a:r>
          </a:p>
          <a:p>
            <a:pPr marL="228600" indent="-228600">
              <a:buAutoNum type="arabicParenR"/>
            </a:pPr>
            <a:r>
              <a:rPr lang="en-US" dirty="0" smtClean="0"/>
              <a:t>What are some things we can add to our game to make it harder</a:t>
            </a:r>
            <a:r>
              <a:rPr lang="en-US" baseline="0" dirty="0" smtClean="0"/>
              <a:t> to click on the spider?  Illicit response from participants.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We have offered some suggestions.  Faster spider, make spider smaller, and make the spider appear in at a random location.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To speed up the workshop have all participants copy the code from CodeExample.js.  This is Slide 14 – Increased Challenge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Refresh index.htm.  Play! Notice it is starting to feel like a game but what is missing?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We need a goal / objective.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Objective</a:t>
            </a:r>
            <a:r>
              <a:rPr lang="en-US" baseline="0" dirty="0" smtClean="0"/>
              <a:t> of the game will be to smash the spider as much as you can within 30 seconds.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Similar to score, we need to create a Text variable and a variable to store the time.  Set the time to how long you want the game to run.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In the update, we need to adjust and display the time.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Have participants copy the code from CodeExample.js.  This is Slide 15 – End Game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Refresh index.htm.  Notice the time decreasing. 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What missing?  What should happen next?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Add the decision to the show the End Screen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The</a:t>
            </a:r>
            <a:r>
              <a:rPr lang="en-US" baseline="0" dirty="0" smtClean="0"/>
              <a:t> game is complete!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Let have the game start with the Start Screen.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Many of the elements learned in during the Game Screen can be applied to both the Start and End Screen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Here are some additional enhancements that really change the feel of the game.</a:t>
            </a:r>
          </a:p>
          <a:p>
            <a:pPr marL="228600" indent="-228600">
              <a:buAutoNum type="arabicParenR"/>
            </a:pPr>
            <a:r>
              <a:rPr lang="en-US" dirty="0" smtClean="0"/>
              <a:t>No game is complete</a:t>
            </a:r>
            <a:r>
              <a:rPr lang="en-US" baseline="0" dirty="0" smtClean="0"/>
              <a:t> without sound effects.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Add some unpredictability by randomly selecting which increased challenge </a:t>
            </a:r>
            <a:r>
              <a:rPr lang="en-US" baseline="0" smtClean="0"/>
              <a:t>to apply.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 you for coming.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8240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Make</a:t>
            </a:r>
            <a:r>
              <a:rPr lang="en-US" baseline="0" dirty="0" smtClean="0"/>
              <a:t> the connection between providing instructions and programming.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We are all programmers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4407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1) These are some of the games </a:t>
            </a:r>
            <a:r>
              <a:rPr lang="en-US" baseline="0" dirty="0" smtClean="0"/>
              <a:t>produced by our students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476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There are many web based game engines</a:t>
            </a:r>
            <a:r>
              <a:rPr lang="en-US" baseline="0" dirty="0" smtClean="0"/>
              <a:t> such as </a:t>
            </a:r>
            <a:r>
              <a:rPr lang="en-US" baseline="0" dirty="0" err="1" smtClean="0"/>
              <a:t>Phaser</a:t>
            </a:r>
            <a:r>
              <a:rPr lang="en-US" baseline="0" dirty="0" smtClean="0"/>
              <a:t>, Construct 2 and Kiwi.js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Once you learn one engine, learning different engines becomes easier.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1859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Have</a:t>
            </a:r>
            <a:r>
              <a:rPr lang="en-US" baseline="0" dirty="0" smtClean="0"/>
              <a:t> participants open the Smash Bug folder.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These are the files needed to create the game.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Write on the board media files, HTML file, </a:t>
            </a:r>
            <a:r>
              <a:rPr lang="en-US" baseline="0" dirty="0" err="1" smtClean="0"/>
              <a:t>css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TreSensa</a:t>
            </a:r>
            <a:r>
              <a:rPr lang="en-US" baseline="0" dirty="0" smtClean="0"/>
              <a:t> files and supporting </a:t>
            </a:r>
            <a:r>
              <a:rPr lang="en-US" baseline="0" dirty="0" err="1" smtClean="0"/>
              <a:t>js</a:t>
            </a:r>
            <a:r>
              <a:rPr lang="en-US" baseline="0" dirty="0" smtClean="0"/>
              <a:t> files.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Folder contains CodeExample.js – sample of code introduced throughout the presentation.  In case a participant has trouble typing the code or falls behind.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Folder contains </a:t>
            </a:r>
            <a:r>
              <a:rPr lang="en-US" baseline="0" dirty="0" err="1" smtClean="0"/>
              <a:t>GameScreen</a:t>
            </a:r>
            <a:r>
              <a:rPr lang="en-US" baseline="0" dirty="0" smtClean="0"/>
              <a:t> – Complete.js .  This is the completed example in case a participant has difficulties completed the game.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Open </a:t>
            </a:r>
            <a:r>
              <a:rPr lang="en-US" baseline="0" dirty="0" smtClean="0"/>
              <a:t>index.htm in Notepad++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Point out the reference to the </a:t>
            </a:r>
            <a:r>
              <a:rPr lang="en-US" baseline="0" dirty="0" err="1" smtClean="0"/>
              <a:t>css</a:t>
            </a:r>
            <a:r>
              <a:rPr lang="en-US" baseline="0" dirty="0" smtClean="0"/>
              <a:t> file, </a:t>
            </a:r>
            <a:r>
              <a:rPr lang="en-US" baseline="0" dirty="0" err="1" smtClean="0"/>
              <a:t>TreSensa</a:t>
            </a:r>
            <a:r>
              <a:rPr lang="en-US" baseline="0" dirty="0" smtClean="0"/>
              <a:t> Files, Project </a:t>
            </a:r>
            <a:r>
              <a:rPr lang="en-US" baseline="0" dirty="0" err="1" smtClean="0"/>
              <a:t>js</a:t>
            </a:r>
            <a:r>
              <a:rPr lang="en-US" baseline="0" dirty="0" smtClean="0"/>
              <a:t> files and canvas.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What’s missing?  Use the list on the board from the previous slide.  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Have participants click on index.htm.  It double click on index.htm.  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Tell participants to leave it open.  We will be refreshing the page often as we add code.</a:t>
            </a:r>
          </a:p>
          <a:p>
            <a:pPr marL="228600" indent="-228600">
              <a:buAutoNum type="arabicParenR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Have participants open Asset.js in Notepad++</a:t>
            </a:r>
          </a:p>
          <a:p>
            <a:pPr marL="228600" indent="-228600">
              <a:buAutoNum type="arabicParenR"/>
            </a:pPr>
            <a:r>
              <a:rPr lang="en-US" dirty="0" smtClean="0"/>
              <a:t>Here is where we load media files</a:t>
            </a:r>
          </a:p>
          <a:p>
            <a:pPr marL="228600" indent="-228600">
              <a:buAutoNum type="arabicParenR"/>
            </a:pPr>
            <a:r>
              <a:rPr lang="en-US" dirty="0" smtClean="0"/>
              <a:t>Point out these images and sound files located in folders</a:t>
            </a:r>
          </a:p>
          <a:p>
            <a:pPr marL="228600" indent="-228600">
              <a:buAutoNum type="arabicParenR"/>
            </a:pPr>
            <a:r>
              <a:rPr lang="en-US" dirty="0" smtClean="0"/>
              <a:t>Media files are</a:t>
            </a:r>
            <a:r>
              <a:rPr lang="en-US" baseline="0" dirty="0" smtClean="0"/>
              <a:t> given an id in order to use them later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dirty="0" smtClean="0"/>
              <a:t>Have participants open GameScreen.js in Notepad++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dirty="0" smtClean="0"/>
              <a:t>This is</a:t>
            </a:r>
            <a:r>
              <a:rPr lang="en-US" baseline="0" dirty="0" smtClean="0"/>
              <a:t> where our game code will live.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Point out the two sections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US" baseline="0" dirty="0" smtClean="0"/>
              <a:t>Setup and Behaviors</a:t>
            </a:r>
            <a:endParaRPr lang="en-US" dirty="0" smtClean="0"/>
          </a:p>
          <a:p>
            <a:pPr marL="228600" indent="-228600">
              <a:buAutoNum type="arabicParenR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First to element</a:t>
            </a:r>
            <a:r>
              <a:rPr lang="en-US" baseline="0" dirty="0" smtClean="0"/>
              <a:t> to add is a background image.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We add still images by creating a sprite variable.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Point out the variable, sprite object and the id of the grass.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Have participants enter the code.  Refresh index.htm and notice the grass appears.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7B87D2-FA7A-45AC-913C-18F721D6193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3248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408" y="-832939"/>
            <a:ext cx="706437" cy="749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EB17CA23-2A58-4166-A708-930ED89702E9}" type="datetimeFigureOut">
              <a:rPr lang="en-GB" smtClean="0"/>
              <a:t>19/11/2014</a:t>
            </a:fld>
            <a:endParaRPr lang="en-GB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GB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6846C968-B399-415B-BEEC-4449975AE97C}" type="slidenum">
              <a:rPr lang="en-GB" smtClean="0"/>
              <a:t>‹#›</a:t>
            </a:fld>
            <a:endParaRPr lang="en-GB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4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png"/><Relationship Id="rId4" Type="http://schemas.openxmlformats.org/officeDocument/2006/relationships/image" Target="../media/image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95400" y="522467"/>
            <a:ext cx="7239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pro-gram-</a:t>
            </a:r>
            <a:r>
              <a:rPr lang="en-US" sz="2800" b="1" dirty="0" err="1" smtClean="0"/>
              <a:t>ming</a:t>
            </a:r>
            <a:endParaRPr lang="en-US" sz="2400" dirty="0" smtClean="0"/>
          </a:p>
          <a:p>
            <a:r>
              <a:rPr lang="en-US" sz="2800" dirty="0" smtClean="0"/>
              <a:t>providing a sequence of instructions to perform a process</a:t>
            </a:r>
            <a:endParaRPr lang="en-GB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1346202" y="2304056"/>
            <a:ext cx="4218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Who are programmers?</a:t>
            </a:r>
            <a:endParaRPr lang="en-GB" sz="2800" b="1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8"/>
          <a:stretch/>
        </p:blipFill>
        <p:spPr bwMode="auto">
          <a:xfrm>
            <a:off x="5753100" y="3138302"/>
            <a:ext cx="3390900" cy="3714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463719" y="2800891"/>
            <a:ext cx="3908442" cy="30623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 smtClean="0"/>
              <a:t>Only people who</a:t>
            </a:r>
          </a:p>
          <a:p>
            <a:pPr marL="342900" indent="-342900"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/>
              <a:t>Are good in math</a:t>
            </a:r>
          </a:p>
          <a:p>
            <a:pPr marL="342900" indent="-342900"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/>
              <a:t>Speak a computer language</a:t>
            </a:r>
          </a:p>
          <a:p>
            <a:pPr marL="342900" indent="-342900"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/>
              <a:t>Have advanced education</a:t>
            </a:r>
          </a:p>
          <a:p>
            <a:pPr marL="342900" indent="-342900"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/>
              <a:t>Spend all their time on </a:t>
            </a:r>
            <a:br>
              <a:rPr lang="en-US" sz="2400" dirty="0" smtClean="0"/>
            </a:br>
            <a:r>
              <a:rPr lang="en-US" sz="2400" dirty="0" smtClean="0"/>
              <a:t>a computer</a:t>
            </a:r>
          </a:p>
          <a:p>
            <a:pPr marL="342900" indent="-342900">
              <a:spcAft>
                <a:spcPts val="600"/>
              </a:spcAft>
              <a:buFont typeface="Arial" pitchFamily="34" charset="0"/>
              <a:buChar char="•"/>
            </a:pPr>
            <a:r>
              <a:rPr lang="en-US" sz="2400" dirty="0" smtClean="0"/>
              <a:t>Work in cubicles</a:t>
            </a:r>
          </a:p>
        </p:txBody>
      </p:sp>
      <p:sp>
        <p:nvSpPr>
          <p:cNvPr id="2" name="Rounded Rectangular Callout 1"/>
          <p:cNvSpPr/>
          <p:nvPr/>
        </p:nvSpPr>
        <p:spPr>
          <a:xfrm>
            <a:off x="1056290" y="5863268"/>
            <a:ext cx="2963917" cy="844169"/>
          </a:xfrm>
          <a:prstGeom prst="wedgeRoundRectCallout">
            <a:avLst>
              <a:gd name="adj1" fmla="val 60170"/>
              <a:gd name="adj2" fmla="val 2829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Nonsense!  </a:t>
            </a:r>
            <a:br>
              <a:rPr lang="en-US" sz="2400" b="1" dirty="0" smtClean="0"/>
            </a:br>
            <a:r>
              <a:rPr lang="en-US" sz="2400" b="1" dirty="0" smtClean="0"/>
              <a:t>I work from home.</a:t>
            </a:r>
            <a:endParaRPr lang="en-GB" sz="24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 rot="21101516">
            <a:off x="4282747" y="5314293"/>
            <a:ext cx="139284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6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6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0" t="21277" r="63451" b="75949"/>
          <a:stretch/>
        </p:blipFill>
        <p:spPr bwMode="auto">
          <a:xfrm>
            <a:off x="1324304" y="2617085"/>
            <a:ext cx="5707117" cy="2973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2822494" y="401557"/>
            <a:ext cx="4448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err="1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Anim</a:t>
            </a:r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 Object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Anim</a:t>
            </a:r>
            <a:r>
              <a:rPr lang="en-US" dirty="0" smtClean="0"/>
              <a:t> object allows the programmer to use animated</a:t>
            </a:r>
            <a:r>
              <a:rPr lang="en-US" dirty="0"/>
              <a:t> </a:t>
            </a:r>
            <a:r>
              <a:rPr lang="en-US" dirty="0" smtClean="0"/>
              <a:t>images.</a:t>
            </a:r>
            <a:r>
              <a:rPr lang="en-US" dirty="0"/>
              <a:t> 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Animated images are typically supplied on sprites sheets.  When</a:t>
            </a:r>
            <a:br>
              <a:rPr lang="en-US" dirty="0" smtClean="0"/>
            </a:br>
            <a:r>
              <a:rPr lang="en-US" dirty="0" smtClean="0"/>
              <a:t>creating an </a:t>
            </a:r>
            <a:r>
              <a:rPr lang="en-US" dirty="0" err="1" smtClean="0"/>
              <a:t>Anim</a:t>
            </a:r>
            <a:r>
              <a:rPr lang="en-US" dirty="0" smtClean="0"/>
              <a:t> object you have to provide the rows, columns </a:t>
            </a:r>
            <a:br>
              <a:rPr lang="en-US" dirty="0" smtClean="0"/>
            </a:br>
            <a:r>
              <a:rPr lang="en-US" dirty="0" smtClean="0"/>
              <a:t>and number of frames in the sprite sheet.</a:t>
            </a:r>
            <a:endParaRPr lang="en-GB" dirty="0" smtClean="0"/>
          </a:p>
        </p:txBody>
      </p:sp>
      <p:sp>
        <p:nvSpPr>
          <p:cNvPr id="18" name="Rounded Rectangular Callout 17"/>
          <p:cNvSpPr/>
          <p:nvPr/>
        </p:nvSpPr>
        <p:spPr>
          <a:xfrm>
            <a:off x="4887309" y="5801710"/>
            <a:ext cx="2475183" cy="709449"/>
          </a:xfrm>
          <a:prstGeom prst="wedgeRoundRectCallout">
            <a:avLst>
              <a:gd name="adj1" fmla="val 58912"/>
              <a:gd name="adj2" fmla="val -10790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Why is the spider not moving?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767953" y="3610305"/>
            <a:ext cx="1516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solidFill>
                  <a:srgbClr val="00B0F0"/>
                </a:solidFill>
              </a:rPr>
              <a:t>Anim</a:t>
            </a:r>
            <a:r>
              <a:rPr lang="en-US" b="1" dirty="0" smtClean="0">
                <a:solidFill>
                  <a:srgbClr val="00B0F0"/>
                </a:solidFill>
              </a:rPr>
              <a:t> object</a:t>
            </a:r>
            <a:endParaRPr lang="en-GB" b="1" dirty="0">
              <a:solidFill>
                <a:srgbClr val="00B0F0"/>
              </a:solidFill>
            </a:endParaRPr>
          </a:p>
        </p:txBody>
      </p:sp>
      <p:sp>
        <p:nvSpPr>
          <p:cNvPr id="8" name="Left Arrow 7"/>
          <p:cNvSpPr/>
          <p:nvPr/>
        </p:nvSpPr>
        <p:spPr>
          <a:xfrm rot="6222256">
            <a:off x="1642541" y="3157613"/>
            <a:ext cx="718152" cy="14818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1066795" y="3573519"/>
            <a:ext cx="2467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Variable to represent</a:t>
            </a:r>
            <a:br>
              <a:rPr lang="en-US" b="1" dirty="0" smtClean="0">
                <a:solidFill>
                  <a:srgbClr val="00B0F0"/>
                </a:solidFill>
              </a:rPr>
            </a:br>
            <a:r>
              <a:rPr lang="en-US" b="1" dirty="0" smtClean="0">
                <a:solidFill>
                  <a:srgbClr val="00B0F0"/>
                </a:solidFill>
              </a:rPr>
              <a:t>the animated spider</a:t>
            </a:r>
            <a:endParaRPr lang="en-GB" b="1" dirty="0">
              <a:solidFill>
                <a:srgbClr val="00B0F0"/>
              </a:solidFill>
            </a:endParaRPr>
          </a:p>
        </p:txBody>
      </p:sp>
      <p:sp>
        <p:nvSpPr>
          <p:cNvPr id="13" name="Left Arrow 12"/>
          <p:cNvSpPr/>
          <p:nvPr/>
        </p:nvSpPr>
        <p:spPr>
          <a:xfrm rot="3163786">
            <a:off x="3529150" y="3183889"/>
            <a:ext cx="718152" cy="14818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Left Arrow 13"/>
          <p:cNvSpPr/>
          <p:nvPr/>
        </p:nvSpPr>
        <p:spPr>
          <a:xfrm rot="4200110">
            <a:off x="5574365" y="3421819"/>
            <a:ext cx="868624" cy="11908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5339250" y="3873057"/>
            <a:ext cx="30542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id of </a:t>
            </a:r>
            <a:r>
              <a:rPr lang="en-US" b="1" dirty="0" err="1" smtClean="0">
                <a:solidFill>
                  <a:srgbClr val="00B0F0"/>
                </a:solidFill>
              </a:rPr>
              <a:t>spritesheet</a:t>
            </a:r>
            <a:endParaRPr lang="en-US" b="1" dirty="0" smtClean="0">
              <a:solidFill>
                <a:srgbClr val="00B0F0"/>
              </a:solidFill>
            </a:endParaRPr>
          </a:p>
          <a:p>
            <a:r>
              <a:rPr lang="en-US" b="1" dirty="0" smtClean="0">
                <a:solidFill>
                  <a:srgbClr val="00B0F0"/>
                </a:solidFill>
              </a:rPr>
              <a:t>Rows, columns, and frames</a:t>
            </a:r>
          </a:p>
          <a:p>
            <a:r>
              <a:rPr lang="en-US" b="1" dirty="0" smtClean="0">
                <a:solidFill>
                  <a:srgbClr val="00B0F0"/>
                </a:solidFill>
              </a:rPr>
              <a:t>true is to add behaviors</a:t>
            </a:r>
            <a:endParaRPr lang="en-GB" b="1" dirty="0">
              <a:solidFill>
                <a:srgbClr val="00B0F0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1" t="10561" r="26329" b="6250"/>
          <a:stretch/>
        </p:blipFill>
        <p:spPr bwMode="auto">
          <a:xfrm>
            <a:off x="1245476" y="4650827"/>
            <a:ext cx="2751818" cy="1970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67" t="30496" r="5167" b="34590"/>
          <a:stretch/>
        </p:blipFill>
        <p:spPr bwMode="auto">
          <a:xfrm>
            <a:off x="7267904" y="1403132"/>
            <a:ext cx="1686910" cy="2554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" name="Left Arrow 16"/>
          <p:cNvSpPr/>
          <p:nvPr/>
        </p:nvSpPr>
        <p:spPr>
          <a:xfrm rot="19388789">
            <a:off x="3113992" y="5007433"/>
            <a:ext cx="718152" cy="14818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440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1" t="30276" r="59209" b="62525"/>
          <a:stretch/>
        </p:blipFill>
        <p:spPr bwMode="auto">
          <a:xfrm>
            <a:off x="1277006" y="2427897"/>
            <a:ext cx="6886875" cy="804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3340426" y="401557"/>
            <a:ext cx="34127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Behaviors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Behaviors are code segments the program executes when an event happens.  </a:t>
            </a:r>
            <a:br>
              <a:rPr lang="en-US" dirty="0" smtClean="0"/>
            </a:br>
            <a:r>
              <a:rPr lang="en-US" dirty="0" err="1" smtClean="0"/>
              <a:t>updateScreen</a:t>
            </a:r>
            <a:r>
              <a:rPr lang="en-US" dirty="0" smtClean="0"/>
              <a:t> event is a common place for making objects move.  Another </a:t>
            </a:r>
            <a:br>
              <a:rPr lang="en-US" dirty="0" smtClean="0"/>
            </a:br>
            <a:r>
              <a:rPr lang="en-US" dirty="0" smtClean="0"/>
              <a:t>useful event is click.  We will use the click event later.</a:t>
            </a:r>
            <a:endParaRPr lang="en-GB" dirty="0" smtClean="0"/>
          </a:p>
        </p:txBody>
      </p:sp>
      <p:sp>
        <p:nvSpPr>
          <p:cNvPr id="18" name="Rounded Rectangular Callout 17"/>
          <p:cNvSpPr/>
          <p:nvPr/>
        </p:nvSpPr>
        <p:spPr>
          <a:xfrm>
            <a:off x="4225159" y="5470634"/>
            <a:ext cx="2743195" cy="1040526"/>
          </a:xfrm>
          <a:prstGeom prst="wedgeRoundRectCallout">
            <a:avLst>
              <a:gd name="adj1" fmla="val 77303"/>
              <a:gd name="adj2" fmla="val -4881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Let’s keep track of how many times we smash the bug.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  <p:sp>
        <p:nvSpPr>
          <p:cNvPr id="8" name="Left Arrow 7"/>
          <p:cNvSpPr/>
          <p:nvPr/>
        </p:nvSpPr>
        <p:spPr>
          <a:xfrm rot="5400000">
            <a:off x="1342996" y="3047263"/>
            <a:ext cx="718152" cy="14818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1303277" y="3589294"/>
            <a:ext cx="74098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Game updates the screen several times a second.  Any code located</a:t>
            </a:r>
            <a:br>
              <a:rPr lang="en-US" b="1" dirty="0" smtClean="0">
                <a:solidFill>
                  <a:srgbClr val="00B0F0"/>
                </a:solidFill>
              </a:rPr>
            </a:br>
            <a:r>
              <a:rPr lang="en-US" b="1" dirty="0" smtClean="0">
                <a:solidFill>
                  <a:srgbClr val="00B0F0"/>
                </a:solidFill>
              </a:rPr>
              <a:t>in </a:t>
            </a:r>
            <a:r>
              <a:rPr lang="en-US" b="1" dirty="0" err="1" smtClean="0">
                <a:solidFill>
                  <a:srgbClr val="00B0F0"/>
                </a:solidFill>
              </a:rPr>
              <a:t>updateScreen</a:t>
            </a:r>
            <a:r>
              <a:rPr lang="en-US" b="1" dirty="0" smtClean="0">
                <a:solidFill>
                  <a:srgbClr val="00B0F0"/>
                </a:solidFill>
              </a:rPr>
              <a:t> will execute. </a:t>
            </a:r>
            <a:endParaRPr lang="en-GB" b="1" dirty="0">
              <a:solidFill>
                <a:srgbClr val="00B0F0"/>
              </a:solidFill>
            </a:endParaRPr>
          </a:p>
        </p:txBody>
      </p:sp>
      <p:sp>
        <p:nvSpPr>
          <p:cNvPr id="13" name="Left Arrow 12"/>
          <p:cNvSpPr/>
          <p:nvPr/>
        </p:nvSpPr>
        <p:spPr>
          <a:xfrm>
            <a:off x="4222832" y="2773992"/>
            <a:ext cx="718152" cy="14818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" t="10561" r="26208" b="6250"/>
          <a:stretch/>
        </p:blipFill>
        <p:spPr bwMode="auto">
          <a:xfrm>
            <a:off x="1229708" y="4645705"/>
            <a:ext cx="2758966" cy="1975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5034449" y="2511981"/>
            <a:ext cx="2828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All objects have a simple</a:t>
            </a:r>
            <a:br>
              <a:rPr lang="en-US" b="1" dirty="0" smtClean="0">
                <a:solidFill>
                  <a:srgbClr val="00B0F0"/>
                </a:solidFill>
              </a:rPr>
            </a:br>
            <a:r>
              <a:rPr lang="en-US" b="1" dirty="0" smtClean="0">
                <a:solidFill>
                  <a:srgbClr val="00B0F0"/>
                </a:solidFill>
              </a:rPr>
              <a:t>list of commands.</a:t>
            </a:r>
            <a:endParaRPr lang="en-GB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79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604314" y="401557"/>
            <a:ext cx="68850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Text Object &amp; Score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Text object allows the programmer to display textual information such as score.</a:t>
            </a:r>
          </a:p>
          <a:p>
            <a:r>
              <a:rPr lang="en-US" dirty="0" smtClean="0"/>
              <a:t>Variables can store numerical information as well as objects.</a:t>
            </a:r>
            <a:endParaRPr lang="en-GB" dirty="0" smtClean="0"/>
          </a:p>
        </p:txBody>
      </p:sp>
      <p:sp>
        <p:nvSpPr>
          <p:cNvPr id="18" name="Rounded Rectangular Callout 17"/>
          <p:cNvSpPr/>
          <p:nvPr/>
        </p:nvSpPr>
        <p:spPr>
          <a:xfrm>
            <a:off x="4225159" y="5470634"/>
            <a:ext cx="2995448" cy="1040526"/>
          </a:xfrm>
          <a:prstGeom prst="wedgeRoundRectCallout">
            <a:avLst>
              <a:gd name="adj1" fmla="val 67143"/>
              <a:gd name="adj2" fmla="val -41235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Don’t bugs go SPLAT! when you smash them.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2" t="23610" r="71968" b="70689"/>
          <a:stretch/>
        </p:blipFill>
        <p:spPr bwMode="auto">
          <a:xfrm>
            <a:off x="1292772" y="2013689"/>
            <a:ext cx="3626069" cy="537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1286904" y="3788244"/>
            <a:ext cx="7504385" cy="712504"/>
            <a:chOff x="1286904" y="3788244"/>
            <a:chExt cx="7504385" cy="712504"/>
          </a:xfrm>
        </p:grpSpPr>
        <p:pic>
          <p:nvPicPr>
            <p:cNvPr id="22" name="Picture 4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21" t="43413" r="51196" b="49429"/>
            <a:stretch/>
          </p:blipFill>
          <p:spPr bwMode="auto">
            <a:xfrm>
              <a:off x="1286904" y="3788244"/>
              <a:ext cx="7504385" cy="7125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4" name="Left Arrow 13"/>
            <p:cNvSpPr/>
            <p:nvPr/>
          </p:nvSpPr>
          <p:spPr>
            <a:xfrm>
              <a:off x="3655277" y="4074952"/>
              <a:ext cx="718152" cy="148186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529958" y="3805159"/>
              <a:ext cx="357700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>
                  <a:solidFill>
                    <a:srgbClr val="00B0F0"/>
                  </a:solidFill>
                </a:rPr>
                <a:t>Increase the score when the player </a:t>
              </a:r>
              <a:br>
                <a:rPr lang="en-US" sz="1600" b="1" dirty="0" smtClean="0">
                  <a:solidFill>
                    <a:srgbClr val="00B0F0"/>
                  </a:solidFill>
                </a:rPr>
              </a:br>
              <a:r>
                <a:rPr lang="en-US" sz="1600" b="1" dirty="0" smtClean="0">
                  <a:solidFill>
                    <a:srgbClr val="00B0F0"/>
                  </a:solidFill>
                </a:rPr>
                <a:t>clicks on the spider.</a:t>
              </a:r>
              <a:endParaRPr lang="en-GB" sz="1600" b="1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277008" y="2655988"/>
            <a:ext cx="7504385" cy="965989"/>
            <a:chOff x="1277008" y="2655988"/>
            <a:chExt cx="7504385" cy="965989"/>
          </a:xfrm>
        </p:grpSpPr>
        <p:pic>
          <p:nvPicPr>
            <p:cNvPr id="9220" name="Picture 4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21" t="34483" r="51196" b="56130"/>
            <a:stretch/>
          </p:blipFill>
          <p:spPr bwMode="auto">
            <a:xfrm>
              <a:off x="1277008" y="2687509"/>
              <a:ext cx="7504385" cy="93446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Left Arrow 16"/>
            <p:cNvSpPr/>
            <p:nvPr/>
          </p:nvSpPr>
          <p:spPr>
            <a:xfrm rot="20787332">
              <a:off x="4044159" y="2984951"/>
              <a:ext cx="718152" cy="148186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776951" y="2655988"/>
              <a:ext cx="28269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>
                  <a:solidFill>
                    <a:srgbClr val="00B0F0"/>
                  </a:solidFill>
                </a:rPr>
                <a:t>Display the score when the </a:t>
              </a:r>
              <a:br>
                <a:rPr lang="en-US" sz="1600" b="1" dirty="0" smtClean="0">
                  <a:solidFill>
                    <a:srgbClr val="00B0F0"/>
                  </a:solidFill>
                </a:rPr>
              </a:br>
              <a:r>
                <a:rPr lang="en-US" sz="1600" b="1" dirty="0" smtClean="0">
                  <a:solidFill>
                    <a:srgbClr val="00B0F0"/>
                  </a:solidFill>
                </a:rPr>
                <a:t>game updates.</a:t>
              </a:r>
              <a:endParaRPr lang="en-GB" sz="1600" b="1" dirty="0">
                <a:solidFill>
                  <a:srgbClr val="00B0F0"/>
                </a:solidFill>
              </a:endParaRPr>
            </a:p>
          </p:txBody>
        </p:sp>
      </p:grpSp>
      <p:pic>
        <p:nvPicPr>
          <p:cNvPr id="9221" name="Picture 5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2" t="10776" r="26208" b="6249"/>
          <a:stretch/>
        </p:blipFill>
        <p:spPr bwMode="auto">
          <a:xfrm>
            <a:off x="1261242" y="4639569"/>
            <a:ext cx="2853558" cy="20382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Left Arrow 20"/>
          <p:cNvSpPr/>
          <p:nvPr/>
        </p:nvSpPr>
        <p:spPr>
          <a:xfrm rot="987645">
            <a:off x="1947343" y="4786715"/>
            <a:ext cx="718152" cy="148186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774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714476" y="401557"/>
            <a:ext cx="26647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SPLAT!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37710" y="1407884"/>
            <a:ext cx="7669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Create another variable to store the </a:t>
            </a:r>
            <a:r>
              <a:rPr lang="en-US" dirty="0" err="1" smtClean="0"/>
              <a:t>Anim</a:t>
            </a:r>
            <a:r>
              <a:rPr lang="en-US" dirty="0" smtClean="0"/>
              <a:t> object of blood.  Write the code  before the spider variable in order to have the blood appear under the spider.</a:t>
            </a:r>
            <a:endParaRPr lang="en-GB" dirty="0" smtClean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0" t="23275" r="60261" b="73213"/>
          <a:stretch/>
        </p:blipFill>
        <p:spPr bwMode="auto">
          <a:xfrm>
            <a:off x="1277007" y="2096824"/>
            <a:ext cx="6164317" cy="362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1248219" y="2537755"/>
            <a:ext cx="7669807" cy="851830"/>
            <a:chOff x="1248219" y="2537755"/>
            <a:chExt cx="7669807" cy="851830"/>
          </a:xfrm>
        </p:grpSpPr>
        <p:sp>
          <p:nvSpPr>
            <p:cNvPr id="16" name="TextBox 15"/>
            <p:cNvSpPr txBox="1"/>
            <p:nvPr/>
          </p:nvSpPr>
          <p:spPr>
            <a:xfrm>
              <a:off x="1248219" y="2537755"/>
              <a:ext cx="766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By default animations are visible which is not the desired outcome for the blood.</a:t>
              </a:r>
              <a:endParaRPr lang="en-GB" dirty="0" smtClean="0"/>
            </a:p>
          </p:txBody>
        </p:sp>
        <p:pic>
          <p:nvPicPr>
            <p:cNvPr id="10243" name="Picture 3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37" t="25324" r="62462" b="70981"/>
            <a:stretch/>
          </p:blipFill>
          <p:spPr bwMode="auto">
            <a:xfrm>
              <a:off x="1277008" y="2979684"/>
              <a:ext cx="6195847" cy="4099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3" name="Group 2"/>
          <p:cNvGrpSpPr/>
          <p:nvPr/>
        </p:nvGrpSpPr>
        <p:grpSpPr>
          <a:xfrm>
            <a:off x="1258729" y="3431135"/>
            <a:ext cx="7669807" cy="1598065"/>
            <a:chOff x="1258729" y="3431135"/>
            <a:chExt cx="7669807" cy="1598065"/>
          </a:xfrm>
        </p:grpSpPr>
        <p:sp>
          <p:nvSpPr>
            <p:cNvPr id="19" name="TextBox 18"/>
            <p:cNvSpPr txBox="1"/>
            <p:nvPr/>
          </p:nvSpPr>
          <p:spPr>
            <a:xfrm>
              <a:off x="1258729" y="3431135"/>
              <a:ext cx="766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Make the blood animation play at the spider’s location when you click on it.</a:t>
              </a:r>
              <a:endParaRPr lang="en-GB" dirty="0" smtClean="0"/>
            </a:p>
          </p:txBody>
        </p:sp>
        <p:pic>
          <p:nvPicPr>
            <p:cNvPr id="10244" name="Picture 4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59" t="54418" r="59456" b="33944"/>
            <a:stretch/>
          </p:blipFill>
          <p:spPr bwMode="auto">
            <a:xfrm>
              <a:off x="1308537" y="3846786"/>
              <a:ext cx="6195849" cy="11824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" name="Group 3"/>
          <p:cNvGrpSpPr/>
          <p:nvPr/>
        </p:nvGrpSpPr>
        <p:grpSpPr>
          <a:xfrm>
            <a:off x="1285006" y="5081259"/>
            <a:ext cx="7669807" cy="1459244"/>
            <a:chOff x="1285006" y="5081259"/>
            <a:chExt cx="7669807" cy="1459244"/>
          </a:xfrm>
        </p:grpSpPr>
        <p:pic>
          <p:nvPicPr>
            <p:cNvPr id="28" name="Picture 5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9" t="51635" r="57149" b="42348"/>
            <a:stretch/>
          </p:blipFill>
          <p:spPr bwMode="auto">
            <a:xfrm>
              <a:off x="1314541" y="5961413"/>
              <a:ext cx="6243966" cy="5790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45" name="Picture 5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79" t="45367" r="57149" b="49742"/>
            <a:stretch/>
          </p:blipFill>
          <p:spPr bwMode="auto">
            <a:xfrm>
              <a:off x="1304646" y="5407572"/>
              <a:ext cx="6243966" cy="47071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2" name="TextBox 21"/>
            <p:cNvSpPr txBox="1"/>
            <p:nvPr/>
          </p:nvSpPr>
          <p:spPr>
            <a:xfrm>
              <a:off x="1285006" y="5081259"/>
              <a:ext cx="766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Blood animation needs to be stop or else it will continue playing.</a:t>
              </a:r>
              <a:endParaRPr lang="en-GB" dirty="0" smtClean="0"/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1318160" y="5626926"/>
              <a:ext cx="7182592" cy="441366"/>
              <a:chOff x="1353787" y="2384961"/>
              <a:chExt cx="7182592" cy="441366"/>
            </a:xfrm>
          </p:grpSpPr>
          <p:sp>
            <p:nvSpPr>
              <p:cNvPr id="24" name="Double Wave 23"/>
              <p:cNvSpPr/>
              <p:nvPr/>
            </p:nvSpPr>
            <p:spPr>
              <a:xfrm>
                <a:off x="1353787" y="2410691"/>
                <a:ext cx="1781299" cy="415636"/>
              </a:xfrm>
              <a:prstGeom prst="doubleWave">
                <a:avLst>
                  <a:gd name="adj1" fmla="val 12500"/>
                  <a:gd name="adj2" fmla="val 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Double Wave 24"/>
              <p:cNvSpPr/>
              <p:nvPr/>
            </p:nvSpPr>
            <p:spPr>
              <a:xfrm>
                <a:off x="3156857" y="2396837"/>
                <a:ext cx="1781299" cy="415636"/>
              </a:xfrm>
              <a:prstGeom prst="doubleWave">
                <a:avLst>
                  <a:gd name="adj1" fmla="val 12500"/>
                  <a:gd name="adj2" fmla="val 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Double Wave 25"/>
              <p:cNvSpPr/>
              <p:nvPr/>
            </p:nvSpPr>
            <p:spPr>
              <a:xfrm>
                <a:off x="4961907" y="2384961"/>
                <a:ext cx="1781299" cy="415636"/>
              </a:xfrm>
              <a:prstGeom prst="doubleWave">
                <a:avLst>
                  <a:gd name="adj1" fmla="val 12500"/>
                  <a:gd name="adj2" fmla="val 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Double Wave 26"/>
              <p:cNvSpPr/>
              <p:nvPr/>
            </p:nvSpPr>
            <p:spPr>
              <a:xfrm>
                <a:off x="6755080" y="2384961"/>
                <a:ext cx="1781299" cy="415636"/>
              </a:xfrm>
              <a:prstGeom prst="doubleWave">
                <a:avLst>
                  <a:gd name="adj1" fmla="val 12500"/>
                  <a:gd name="adj2" fmla="val 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18" name="Rounded Rectangular Callout 17"/>
          <p:cNvSpPr/>
          <p:nvPr/>
        </p:nvSpPr>
        <p:spPr>
          <a:xfrm>
            <a:off x="4095144" y="5506260"/>
            <a:ext cx="3137338" cy="1040526"/>
          </a:xfrm>
          <a:prstGeom prst="wedgeRoundRectCallout">
            <a:avLst>
              <a:gd name="adj1" fmla="val 67143"/>
              <a:gd name="adj2" fmla="val -41235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I can smash spiders all day.  I need a challenge.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1430941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643"/>
          <a:stretch/>
        </p:blipFill>
        <p:spPr bwMode="auto">
          <a:xfrm>
            <a:off x="1339520" y="2121704"/>
            <a:ext cx="6108700" cy="383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6" t="59995" r="62679" b="13792"/>
          <a:stretch/>
        </p:blipFill>
        <p:spPr bwMode="auto">
          <a:xfrm>
            <a:off x="1340068" y="2695698"/>
            <a:ext cx="6112172" cy="2949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1638016" y="401557"/>
            <a:ext cx="68176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Increased Challenge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Games quickly lose their interest if they don’t progressively present the player </a:t>
            </a:r>
            <a:br>
              <a:rPr lang="en-US" dirty="0" smtClean="0"/>
            </a:br>
            <a:r>
              <a:rPr lang="en-US" dirty="0" smtClean="0"/>
              <a:t>with harder challenges.  Here are a few examples of increased challenges.</a:t>
            </a:r>
            <a:endParaRPr lang="en-GB" dirty="0" smtClean="0"/>
          </a:p>
        </p:txBody>
      </p:sp>
      <p:sp>
        <p:nvSpPr>
          <p:cNvPr id="18" name="Rounded Rectangular Callout 17"/>
          <p:cNvSpPr/>
          <p:nvPr/>
        </p:nvSpPr>
        <p:spPr>
          <a:xfrm>
            <a:off x="4956514" y="5153276"/>
            <a:ext cx="2222938" cy="1040526"/>
          </a:xfrm>
          <a:prstGeom prst="wedgeRoundRectCallout">
            <a:avLst>
              <a:gd name="adj1" fmla="val 69588"/>
              <a:gd name="adj2" fmla="val -28130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Does this game ever end?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  <p:grpSp>
        <p:nvGrpSpPr>
          <p:cNvPr id="3" name="Group 2"/>
          <p:cNvGrpSpPr/>
          <p:nvPr/>
        </p:nvGrpSpPr>
        <p:grpSpPr>
          <a:xfrm>
            <a:off x="1353787" y="2384961"/>
            <a:ext cx="7182592" cy="441366"/>
            <a:chOff x="1353787" y="2384961"/>
            <a:chExt cx="7182592" cy="441366"/>
          </a:xfrm>
        </p:grpSpPr>
        <p:sp>
          <p:nvSpPr>
            <p:cNvPr id="2" name="Double Wave 1"/>
            <p:cNvSpPr/>
            <p:nvPr/>
          </p:nvSpPr>
          <p:spPr>
            <a:xfrm>
              <a:off x="1353787" y="2410691"/>
              <a:ext cx="1781299" cy="415636"/>
            </a:xfrm>
            <a:prstGeom prst="doubleWave">
              <a:avLst>
                <a:gd name="adj1" fmla="val 12500"/>
                <a:gd name="adj2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Double Wave 16"/>
            <p:cNvSpPr/>
            <p:nvPr/>
          </p:nvSpPr>
          <p:spPr>
            <a:xfrm>
              <a:off x="3156857" y="2396837"/>
              <a:ext cx="1781299" cy="415636"/>
            </a:xfrm>
            <a:prstGeom prst="doubleWave">
              <a:avLst>
                <a:gd name="adj1" fmla="val 12500"/>
                <a:gd name="adj2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Double Wave 19"/>
            <p:cNvSpPr/>
            <p:nvPr/>
          </p:nvSpPr>
          <p:spPr>
            <a:xfrm>
              <a:off x="4961907" y="2384961"/>
              <a:ext cx="1781299" cy="415636"/>
            </a:xfrm>
            <a:prstGeom prst="doubleWave">
              <a:avLst>
                <a:gd name="adj1" fmla="val 12500"/>
                <a:gd name="adj2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Double Wave 20"/>
            <p:cNvSpPr/>
            <p:nvPr/>
          </p:nvSpPr>
          <p:spPr>
            <a:xfrm>
              <a:off x="6755080" y="2384961"/>
              <a:ext cx="1781299" cy="415636"/>
            </a:xfrm>
            <a:prstGeom prst="doubleWave">
              <a:avLst>
                <a:gd name="adj1" fmla="val 12500"/>
                <a:gd name="adj2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069436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221650" y="401557"/>
            <a:ext cx="36503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End Game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could add a time component to the game so that the goal of the game </a:t>
            </a:r>
            <a:br>
              <a:rPr lang="en-US" dirty="0" smtClean="0"/>
            </a:br>
            <a:r>
              <a:rPr lang="en-US" dirty="0" smtClean="0"/>
              <a:t>becomes how many times you can smash the spider within 30 seconds.</a:t>
            </a:r>
            <a:endParaRPr lang="en-GB" dirty="0" smtClean="0"/>
          </a:p>
        </p:txBody>
      </p:sp>
      <p:sp>
        <p:nvSpPr>
          <p:cNvPr id="18" name="Rounded Rectangular Callout 17"/>
          <p:cNvSpPr/>
          <p:nvPr/>
        </p:nvSpPr>
        <p:spPr>
          <a:xfrm>
            <a:off x="4083269" y="5470634"/>
            <a:ext cx="3137338" cy="1040526"/>
          </a:xfrm>
          <a:prstGeom prst="wedgeRoundRectCallout">
            <a:avLst>
              <a:gd name="adj1" fmla="val 67143"/>
              <a:gd name="adj2" fmla="val -41235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Lets put the finishing touches on Smash Bug!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2" t="29742" r="69345" b="62069"/>
          <a:stretch/>
        </p:blipFill>
        <p:spPr bwMode="auto">
          <a:xfrm>
            <a:off x="1324302" y="2096812"/>
            <a:ext cx="4729653" cy="8986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0" t="47952" r="55354" b="46997"/>
          <a:stretch/>
        </p:blipFill>
        <p:spPr bwMode="auto">
          <a:xfrm>
            <a:off x="1324303" y="3105809"/>
            <a:ext cx="6352847" cy="472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7393" r="418"/>
          <a:stretch/>
        </p:blipFill>
        <p:spPr bwMode="auto">
          <a:xfrm>
            <a:off x="1325891" y="3405347"/>
            <a:ext cx="6369319" cy="795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Double Wave 1"/>
          <p:cNvSpPr/>
          <p:nvPr/>
        </p:nvSpPr>
        <p:spPr>
          <a:xfrm>
            <a:off x="1340068" y="3358057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Double Wave 16"/>
          <p:cNvSpPr/>
          <p:nvPr/>
        </p:nvSpPr>
        <p:spPr>
          <a:xfrm>
            <a:off x="2394992" y="3352801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Double Wave 19"/>
          <p:cNvSpPr/>
          <p:nvPr/>
        </p:nvSpPr>
        <p:spPr>
          <a:xfrm>
            <a:off x="3455173" y="3352802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Double Wave 20"/>
          <p:cNvSpPr/>
          <p:nvPr/>
        </p:nvSpPr>
        <p:spPr>
          <a:xfrm>
            <a:off x="4521972" y="3347546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Double Wave 22"/>
          <p:cNvSpPr/>
          <p:nvPr/>
        </p:nvSpPr>
        <p:spPr>
          <a:xfrm>
            <a:off x="5583518" y="3337036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Double Wave 23"/>
          <p:cNvSpPr/>
          <p:nvPr/>
        </p:nvSpPr>
        <p:spPr>
          <a:xfrm>
            <a:off x="6650317" y="3331780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293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5" t="63901" r="56089" b="25108"/>
          <a:stretch/>
        </p:blipFill>
        <p:spPr bwMode="auto">
          <a:xfrm>
            <a:off x="1324302" y="3988674"/>
            <a:ext cx="6385036" cy="10720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Double Wave 24"/>
          <p:cNvSpPr/>
          <p:nvPr/>
        </p:nvSpPr>
        <p:spPr>
          <a:xfrm>
            <a:off x="1319047" y="3999188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Double Wave 25"/>
          <p:cNvSpPr/>
          <p:nvPr/>
        </p:nvSpPr>
        <p:spPr>
          <a:xfrm>
            <a:off x="2385846" y="3993932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Double Wave 26"/>
          <p:cNvSpPr/>
          <p:nvPr/>
        </p:nvSpPr>
        <p:spPr>
          <a:xfrm>
            <a:off x="3457902" y="3993933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Double Wave 27"/>
          <p:cNvSpPr/>
          <p:nvPr/>
        </p:nvSpPr>
        <p:spPr>
          <a:xfrm>
            <a:off x="4524701" y="3988677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Double Wave 28"/>
          <p:cNvSpPr/>
          <p:nvPr/>
        </p:nvSpPr>
        <p:spPr>
          <a:xfrm>
            <a:off x="5586247" y="3978167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Double Wave 29"/>
          <p:cNvSpPr/>
          <p:nvPr/>
        </p:nvSpPr>
        <p:spPr>
          <a:xfrm>
            <a:off x="6653046" y="3972911"/>
            <a:ext cx="1040524" cy="147144"/>
          </a:xfrm>
          <a:prstGeom prst="doubleWav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615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624261" y="401557"/>
            <a:ext cx="68451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Start &amp; End Screens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the techniques explored in GameScreen.js can be applied to both the </a:t>
            </a:r>
            <a:br>
              <a:rPr lang="en-US" dirty="0" smtClean="0"/>
            </a:br>
            <a:r>
              <a:rPr lang="en-US" dirty="0" smtClean="0"/>
              <a:t>StartScreen.js and EndScreen.js.</a:t>
            </a:r>
            <a:endParaRPr lang="en-GB" dirty="0" smtClean="0"/>
          </a:p>
        </p:txBody>
      </p:sp>
      <p:sp>
        <p:nvSpPr>
          <p:cNvPr id="18" name="Rounded Rectangular Callout 17"/>
          <p:cNvSpPr/>
          <p:nvPr/>
        </p:nvSpPr>
        <p:spPr>
          <a:xfrm>
            <a:off x="4339987" y="5470634"/>
            <a:ext cx="2880619" cy="1040526"/>
          </a:xfrm>
          <a:prstGeom prst="wedgeRoundRectCallout">
            <a:avLst>
              <a:gd name="adj1" fmla="val 67143"/>
              <a:gd name="adj2" fmla="val -41235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What else could we add to Smash Bug!?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2" t="12393" r="57755" b="46443"/>
          <a:stretch/>
        </p:blipFill>
        <p:spPr bwMode="auto">
          <a:xfrm>
            <a:off x="1098999" y="2124218"/>
            <a:ext cx="3412799" cy="2102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7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0" t="12674" r="50392" b="40277"/>
          <a:stretch/>
        </p:blipFill>
        <p:spPr bwMode="auto">
          <a:xfrm>
            <a:off x="4641938" y="2128330"/>
            <a:ext cx="4367567" cy="2573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076212" y="4699268"/>
            <a:ext cx="766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 back to Assets.js and adjust the First Game Window to </a:t>
            </a:r>
            <a:r>
              <a:rPr lang="en-US" dirty="0" err="1" smtClean="0"/>
              <a:t>StartScreen</a:t>
            </a:r>
            <a:endParaRPr lang="en-GB" dirty="0" smtClean="0"/>
          </a:p>
        </p:txBody>
      </p:sp>
      <p:pic>
        <p:nvPicPr>
          <p:cNvPr id="13318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0" t="64692" r="70244" b="28219"/>
          <a:stretch/>
        </p:blipFill>
        <p:spPr bwMode="auto">
          <a:xfrm>
            <a:off x="1173707" y="5090614"/>
            <a:ext cx="3057099" cy="5186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74288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283232" y="1987795"/>
            <a:ext cx="766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1) Add music to the game.  </a:t>
            </a:r>
            <a:endParaRPr lang="en-GB" dirty="0" smtClean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7" t="59888" r="65805" b="14179"/>
          <a:stretch/>
        </p:blipFill>
        <p:spPr bwMode="auto">
          <a:xfrm>
            <a:off x="1297071" y="3903615"/>
            <a:ext cx="4372313" cy="2402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2530764" y="401557"/>
            <a:ext cx="50321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Enhancements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Below are a few examples of enhancements.</a:t>
            </a:r>
            <a:endParaRPr lang="en-GB" dirty="0" smtClean="0"/>
          </a:p>
        </p:txBody>
      </p:sp>
      <p:sp>
        <p:nvSpPr>
          <p:cNvPr id="18" name="Rounded Rectangular Callout 17"/>
          <p:cNvSpPr/>
          <p:nvPr/>
        </p:nvSpPr>
        <p:spPr>
          <a:xfrm>
            <a:off x="4762005" y="5470634"/>
            <a:ext cx="2458602" cy="1040526"/>
          </a:xfrm>
          <a:prstGeom prst="wedgeRoundRectCallout">
            <a:avLst>
              <a:gd name="adj1" fmla="val 67143"/>
              <a:gd name="adj2" fmla="val -41235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Wow! The options are endless.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4" t="38806" r="73986" b="57772"/>
          <a:stretch/>
        </p:blipFill>
        <p:spPr bwMode="auto">
          <a:xfrm>
            <a:off x="1347583" y="2362479"/>
            <a:ext cx="3018017" cy="2975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" t="83364" r="76101" b="13502"/>
          <a:stretch/>
        </p:blipFill>
        <p:spPr bwMode="auto">
          <a:xfrm>
            <a:off x="1368143" y="3159900"/>
            <a:ext cx="2588384" cy="295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1283233" y="2759692"/>
            <a:ext cx="766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2) Add sound effect when the spider is hit.</a:t>
            </a:r>
            <a:endParaRPr lang="en-GB" dirty="0" smtClean="0"/>
          </a:p>
        </p:txBody>
      </p:sp>
      <p:sp>
        <p:nvSpPr>
          <p:cNvPr id="17" name="TextBox 16"/>
          <p:cNvSpPr txBox="1"/>
          <p:nvPr/>
        </p:nvSpPr>
        <p:spPr>
          <a:xfrm>
            <a:off x="1269381" y="3517732"/>
            <a:ext cx="7669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r>
              <a:rPr lang="en-US" dirty="0" smtClean="0"/>
              <a:t>) Make the increased challenges random.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116338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602865" y="401557"/>
            <a:ext cx="48958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Hour Of Code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62686" y="1569494"/>
            <a:ext cx="73762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Thank you for coming out to learn a little coding </a:t>
            </a:r>
            <a:br>
              <a:rPr lang="en-US" sz="2800" dirty="0" smtClean="0"/>
            </a:br>
            <a:r>
              <a:rPr lang="en-US" sz="2800" dirty="0" smtClean="0"/>
              <a:t>and producing some art.</a:t>
            </a:r>
            <a:endParaRPr lang="en-GB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1362686" y="2663393"/>
            <a:ext cx="751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For more information about learning to code visit.</a:t>
            </a:r>
          </a:p>
        </p:txBody>
      </p:sp>
      <p:pic>
        <p:nvPicPr>
          <p:cNvPr id="1028" name="Picture 4" descr="http://code.org/images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180" y="3608340"/>
            <a:ext cx="1214670" cy="1214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3193576" y="3738622"/>
            <a:ext cx="228056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code.org</a:t>
            </a:r>
            <a:endParaRPr lang="en-US" sz="2800" dirty="0"/>
          </a:p>
          <a:p>
            <a:r>
              <a:rPr lang="en-US" sz="2800" dirty="0" smtClean="0"/>
              <a:t>learn.code.org</a:t>
            </a:r>
          </a:p>
        </p:txBody>
      </p:sp>
      <p:sp>
        <p:nvSpPr>
          <p:cNvPr id="10" name="Rounded Rectangular Callout 9"/>
          <p:cNvSpPr/>
          <p:nvPr/>
        </p:nvSpPr>
        <p:spPr>
          <a:xfrm>
            <a:off x="2602865" y="5227093"/>
            <a:ext cx="4142103" cy="1146411"/>
          </a:xfrm>
          <a:prstGeom prst="wedgeRoundRectCallout">
            <a:avLst>
              <a:gd name="adj1" fmla="val 63971"/>
              <a:gd name="adj2" fmla="val -6548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/>
              <a:t>Sign up at </a:t>
            </a:r>
            <a:r>
              <a:rPr lang="en-US" b="1" dirty="0" smtClean="0"/>
              <a:t>code.org</a:t>
            </a:r>
            <a:r>
              <a:rPr lang="en-US" dirty="0" smtClean="0"/>
              <a:t> to show your support that all students should have the opportunity to learn computer science.</a:t>
            </a:r>
            <a:endParaRPr lang="en-GB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049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28"/>
          <a:stretch/>
        </p:blipFill>
        <p:spPr bwMode="auto">
          <a:xfrm>
            <a:off x="3200400" y="3138302"/>
            <a:ext cx="3390900" cy="3714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Rounded Rectangular Callout 15"/>
          <p:cNvSpPr/>
          <p:nvPr/>
        </p:nvSpPr>
        <p:spPr>
          <a:xfrm>
            <a:off x="2845558" y="209844"/>
            <a:ext cx="3241344" cy="2547004"/>
          </a:xfrm>
          <a:prstGeom prst="wedgeRoundRectCallout">
            <a:avLst>
              <a:gd name="adj1" fmla="val -10376"/>
              <a:gd name="adj2" fmla="val 69795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/>
          <p:cNvSpPr txBox="1"/>
          <p:nvPr/>
        </p:nvSpPr>
        <p:spPr>
          <a:xfrm>
            <a:off x="3121797" y="485498"/>
            <a:ext cx="2624886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Have you ever…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GB" sz="28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799571" y="501837"/>
            <a:ext cx="4977897" cy="5612904"/>
            <a:chOff x="743812" y="541945"/>
            <a:chExt cx="4977897" cy="5612904"/>
          </a:xfrm>
        </p:grpSpPr>
        <p:grpSp>
          <p:nvGrpSpPr>
            <p:cNvPr id="10" name="Group 9"/>
            <p:cNvGrpSpPr/>
            <p:nvPr/>
          </p:nvGrpSpPr>
          <p:grpSpPr>
            <a:xfrm>
              <a:off x="743812" y="3520831"/>
              <a:ext cx="2093795" cy="2634018"/>
              <a:chOff x="743812" y="3520831"/>
              <a:chExt cx="2093795" cy="2634018"/>
            </a:xfrm>
          </p:grpSpPr>
          <p:sp>
            <p:nvSpPr>
              <p:cNvPr id="3" name="Cloud Callout 2"/>
              <p:cNvSpPr/>
              <p:nvPr/>
            </p:nvSpPr>
            <p:spPr>
              <a:xfrm>
                <a:off x="743812" y="3520831"/>
                <a:ext cx="2093795" cy="2634018"/>
              </a:xfrm>
              <a:prstGeom prst="cloudCallout">
                <a:avLst>
                  <a:gd name="adj1" fmla="val 87165"/>
                  <a:gd name="adj2" fmla="val -2780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4098" name="Picture 2"/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71357" y="3875972"/>
                <a:ext cx="1420813" cy="18478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17" name="TextBox 16"/>
            <p:cNvSpPr txBox="1"/>
            <p:nvPr/>
          </p:nvSpPr>
          <p:spPr>
            <a:xfrm>
              <a:off x="3050272" y="541945"/>
              <a:ext cx="2671437" cy="83099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Given directions to </a:t>
              </a:r>
            </a:p>
            <a:p>
              <a:r>
                <a:rPr lang="en-US" sz="2400" dirty="0" smtClean="0"/>
                <a:t>someone?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29526" y="423508"/>
            <a:ext cx="5278227" cy="2519575"/>
            <a:chOff x="566381" y="556944"/>
            <a:chExt cx="5278227" cy="2519575"/>
          </a:xfrm>
        </p:grpSpPr>
        <p:grpSp>
          <p:nvGrpSpPr>
            <p:cNvPr id="12" name="Group 11"/>
            <p:cNvGrpSpPr/>
            <p:nvPr/>
          </p:nvGrpSpPr>
          <p:grpSpPr>
            <a:xfrm>
              <a:off x="566381" y="614148"/>
              <a:ext cx="2100619" cy="2462371"/>
              <a:chOff x="566381" y="614148"/>
              <a:chExt cx="2100619" cy="2462371"/>
            </a:xfrm>
          </p:grpSpPr>
          <p:sp>
            <p:nvSpPr>
              <p:cNvPr id="6" name="Cloud Callout 5"/>
              <p:cNvSpPr/>
              <p:nvPr/>
            </p:nvSpPr>
            <p:spPr>
              <a:xfrm>
                <a:off x="566381" y="614148"/>
                <a:ext cx="2100619" cy="2462371"/>
              </a:xfrm>
              <a:prstGeom prst="cloudCallout">
                <a:avLst>
                  <a:gd name="adj1" fmla="val 77298"/>
                  <a:gd name="adj2" fmla="val 72908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21096" y="924926"/>
                <a:ext cx="1329647" cy="1716878"/>
              </a:xfrm>
              <a:prstGeom prst="rect">
                <a:avLst/>
              </a:prstGeom>
            </p:spPr>
          </p:pic>
        </p:grpSp>
        <p:sp>
          <p:nvSpPr>
            <p:cNvPr id="19" name="TextBox 18"/>
            <p:cNvSpPr txBox="1"/>
            <p:nvPr/>
          </p:nvSpPr>
          <p:spPr>
            <a:xfrm>
              <a:off x="2943231" y="556944"/>
              <a:ext cx="2901377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dirty="0" smtClean="0"/>
                <a:t>aught someone how to play a sport?</a:t>
              </a:r>
              <a:endParaRPr lang="en-US" sz="2400" dirty="0"/>
            </a:p>
            <a:p>
              <a:endParaRPr lang="en-GB" sz="24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042820" y="365358"/>
            <a:ext cx="5859575" cy="2843227"/>
            <a:chOff x="2943230" y="555064"/>
            <a:chExt cx="5859575" cy="2843227"/>
          </a:xfrm>
        </p:grpSpPr>
        <p:grpSp>
          <p:nvGrpSpPr>
            <p:cNvPr id="13" name="Group 12"/>
            <p:cNvGrpSpPr/>
            <p:nvPr/>
          </p:nvGrpSpPr>
          <p:grpSpPr>
            <a:xfrm>
              <a:off x="6209730" y="1254858"/>
              <a:ext cx="2593075" cy="2143433"/>
              <a:chOff x="6209730" y="1254858"/>
              <a:chExt cx="2593075" cy="2143433"/>
            </a:xfrm>
          </p:grpSpPr>
          <p:sp>
            <p:nvSpPr>
              <p:cNvPr id="5" name="Cloud Callout 4"/>
              <p:cNvSpPr/>
              <p:nvPr/>
            </p:nvSpPr>
            <p:spPr>
              <a:xfrm flipH="1">
                <a:off x="6209730" y="1254858"/>
                <a:ext cx="2593075" cy="2143433"/>
              </a:xfrm>
              <a:prstGeom prst="cloudCallout">
                <a:avLst>
                  <a:gd name="adj1" fmla="val 66968"/>
                  <a:gd name="adj2" fmla="val 58642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4103" name="Picture 7"/>
              <p:cNvPicPr>
                <a:picLocks noChangeAspect="1" noChangeArrowheads="1"/>
              </p:cNvPicPr>
              <p:nvPr/>
            </p:nvPicPr>
            <p:blipFill>
              <a:blip r:embed="rId6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79916" y="1668214"/>
                <a:ext cx="1712444" cy="138570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21" name="TextBox 20"/>
            <p:cNvSpPr txBox="1"/>
            <p:nvPr/>
          </p:nvSpPr>
          <p:spPr>
            <a:xfrm>
              <a:off x="2943230" y="555064"/>
              <a:ext cx="2874081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Showed a friend how to beat a level?</a:t>
              </a:r>
            </a:p>
            <a:p>
              <a:endParaRPr lang="en-GB" sz="24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043188" y="416120"/>
            <a:ext cx="5785997" cy="5693055"/>
            <a:chOff x="3016809" y="556944"/>
            <a:chExt cx="5785997" cy="5693055"/>
          </a:xfrm>
        </p:grpSpPr>
        <p:grpSp>
          <p:nvGrpSpPr>
            <p:cNvPr id="14" name="Group 13"/>
            <p:cNvGrpSpPr/>
            <p:nvPr/>
          </p:nvGrpSpPr>
          <p:grpSpPr>
            <a:xfrm>
              <a:off x="6572509" y="3875972"/>
              <a:ext cx="2230297" cy="2374027"/>
              <a:chOff x="6572509" y="3875972"/>
              <a:chExt cx="2230297" cy="2374027"/>
            </a:xfrm>
          </p:grpSpPr>
          <p:sp>
            <p:nvSpPr>
              <p:cNvPr id="11" name="Cloud Callout 10"/>
              <p:cNvSpPr/>
              <p:nvPr/>
            </p:nvSpPr>
            <p:spPr>
              <a:xfrm>
                <a:off x="6572509" y="3875972"/>
                <a:ext cx="2230297" cy="2374027"/>
              </a:xfrm>
              <a:prstGeom prst="cloudCallout">
                <a:avLst>
                  <a:gd name="adj1" fmla="val -93932"/>
                  <a:gd name="adj2" fmla="val -23327"/>
                </a:avLst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4099" name="Picture 3"/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220" t="32871" r="52850" b="17210"/>
              <a:stretch/>
            </p:blipFill>
            <p:spPr bwMode="auto">
              <a:xfrm>
                <a:off x="6981251" y="4248137"/>
                <a:ext cx="1371841" cy="142971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23" name="TextBox 22"/>
            <p:cNvSpPr txBox="1"/>
            <p:nvPr/>
          </p:nvSpPr>
          <p:spPr>
            <a:xfrm>
              <a:off x="3016809" y="556944"/>
              <a:ext cx="2800502" cy="193899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Followed a recipe to cook your favorite dish?</a:t>
              </a:r>
            </a:p>
            <a:p>
              <a:endParaRPr lang="en-US" sz="2400" dirty="0"/>
            </a:p>
            <a:p>
              <a:endParaRPr lang="en-US" sz="2400" dirty="0" smtClean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2938830" y="434205"/>
            <a:ext cx="3054799" cy="2120305"/>
            <a:chOff x="9189315" y="614148"/>
            <a:chExt cx="3054799" cy="2120305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89315" y="614148"/>
              <a:ext cx="2064845" cy="2120305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28" name="Rounded Rectangular Callout 27"/>
            <p:cNvSpPr/>
            <p:nvPr/>
          </p:nvSpPr>
          <p:spPr>
            <a:xfrm>
              <a:off x="10194441" y="649765"/>
              <a:ext cx="2049673" cy="1060152"/>
            </a:xfrm>
            <a:prstGeom prst="wedgeRoundRectCallout">
              <a:avLst>
                <a:gd name="adj1" fmla="val -58848"/>
                <a:gd name="adj2" fmla="val 33569"/>
                <a:gd name="adj3" fmla="val 16667"/>
              </a:avLst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0253650" y="774061"/>
              <a:ext cx="1951504" cy="8119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You might be </a:t>
              </a:r>
            </a:p>
            <a:p>
              <a:r>
                <a:rPr lang="en-US" sz="2400" dirty="0" smtClean="0"/>
                <a:t>a programmer!</a:t>
              </a:r>
              <a:endParaRPr lang="en-GB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54783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598588" y="329613"/>
            <a:ext cx="6972550" cy="184665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Smash Bug!</a:t>
            </a:r>
            <a:br>
              <a:rPr lang="en-US" sz="66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</a:br>
            <a:r>
              <a:rPr lang="en-US" sz="48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Web based video game</a:t>
            </a:r>
            <a:endParaRPr lang="en-US" sz="48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sp>
        <p:nvSpPr>
          <p:cNvPr id="29" name="Rounded Rectangular Callout 28"/>
          <p:cNvSpPr/>
          <p:nvPr/>
        </p:nvSpPr>
        <p:spPr>
          <a:xfrm>
            <a:off x="6688769" y="329613"/>
            <a:ext cx="1690049" cy="693969"/>
          </a:xfrm>
          <a:prstGeom prst="wedgeRoundRectCallout">
            <a:avLst>
              <a:gd name="adj1" fmla="val 39188"/>
              <a:gd name="adj2" fmla="val 7175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Let’s Play!</a:t>
            </a:r>
            <a:endParaRPr lang="en-GB" sz="2400" b="1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5" t="11645" r="12268" b="6246"/>
          <a:stretch/>
        </p:blipFill>
        <p:spPr bwMode="auto">
          <a:xfrm>
            <a:off x="4808483" y="2554014"/>
            <a:ext cx="4018970" cy="1766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0" t="4733" r="3560" b="4637"/>
          <a:stretch/>
        </p:blipFill>
        <p:spPr bwMode="auto">
          <a:xfrm>
            <a:off x="1094458" y="4619296"/>
            <a:ext cx="2524143" cy="18445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04" b="9448"/>
          <a:stretch/>
        </p:blipFill>
        <p:spPr bwMode="auto">
          <a:xfrm>
            <a:off x="1380959" y="2569780"/>
            <a:ext cx="3159506" cy="17311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 rot="20528709">
            <a:off x="8148035" y="852651"/>
            <a:ext cx="1392840" cy="1905000"/>
          </a:xfrm>
          <a:prstGeom prst="rect">
            <a:avLst/>
          </a:prstGeom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7" t="20151" r="38489" b="8513"/>
          <a:stretch/>
        </p:blipFill>
        <p:spPr bwMode="auto">
          <a:xfrm>
            <a:off x="3831026" y="4619297"/>
            <a:ext cx="2425508" cy="1828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32" t="23599" r="37156" b="11315"/>
          <a:stretch/>
        </p:blipFill>
        <p:spPr bwMode="auto">
          <a:xfrm>
            <a:off x="6416568" y="4650827"/>
            <a:ext cx="2531256" cy="1815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11656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10" t="33728" r="12316" b="42134"/>
          <a:stretch/>
        </p:blipFill>
        <p:spPr bwMode="auto">
          <a:xfrm>
            <a:off x="3641897" y="2554014"/>
            <a:ext cx="5151691" cy="2396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2415817" y="401557"/>
            <a:ext cx="491512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Game Engines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37710" y="1407884"/>
            <a:ext cx="76698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Most video games are developed using an engine</a:t>
            </a:r>
            <a:r>
              <a:rPr lang="en-GB" dirty="0" smtClean="0"/>
              <a:t>.   A game engine provides objects and functionality to help programmers design and create games</a:t>
            </a:r>
            <a:r>
              <a:rPr lang="en-GB" dirty="0"/>
              <a:t>. The </a:t>
            </a:r>
            <a:r>
              <a:rPr lang="en-GB" dirty="0" err="1"/>
              <a:t>TreSensa</a:t>
            </a:r>
            <a:r>
              <a:rPr lang="en-GB" dirty="0"/>
              <a:t> Game Engine (TGE) is a fast </a:t>
            </a:r>
            <a:r>
              <a:rPr lang="en-GB" dirty="0" err="1"/>
              <a:t>javascript</a:t>
            </a:r>
            <a:r>
              <a:rPr lang="en-GB" dirty="0"/>
              <a:t> game engine optimized for HTML5 development.</a:t>
            </a:r>
          </a:p>
          <a:p>
            <a:endParaRPr lang="en-US" dirty="0"/>
          </a:p>
          <a:p>
            <a:endParaRPr lang="en-GB" dirty="0" smtClean="0"/>
          </a:p>
        </p:txBody>
      </p:sp>
      <p:sp>
        <p:nvSpPr>
          <p:cNvPr id="18" name="Rounded Rectangular Callout 17"/>
          <p:cNvSpPr/>
          <p:nvPr/>
        </p:nvSpPr>
        <p:spPr>
          <a:xfrm>
            <a:off x="4445875" y="5743251"/>
            <a:ext cx="2792775" cy="783147"/>
          </a:xfrm>
          <a:prstGeom prst="wedgeRoundRectCallout">
            <a:avLst>
              <a:gd name="adj1" fmla="val 59107"/>
              <a:gd name="adj2" fmla="val -93231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VROOM! Lets get this engine started.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548" y="2834641"/>
            <a:ext cx="1970691" cy="2246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61029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287164" y="401557"/>
            <a:ext cx="35192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Resources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sp>
        <p:nvSpPr>
          <p:cNvPr id="18" name="Rounded Rectangular Callout 17"/>
          <p:cNvSpPr/>
          <p:nvPr/>
        </p:nvSpPr>
        <p:spPr>
          <a:xfrm>
            <a:off x="4335517" y="5502166"/>
            <a:ext cx="2601307" cy="777143"/>
          </a:xfrm>
          <a:prstGeom prst="wedgeRoundRectCallout">
            <a:avLst>
              <a:gd name="adj1" fmla="val 65579"/>
              <a:gd name="adj2" fmla="val -24727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Let’s keep it simple and get started.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web based game, Smash Bugs! consists of media files, a HTML 5 file, CSS file, the </a:t>
            </a:r>
            <a:r>
              <a:rPr lang="en-US" dirty="0" err="1" smtClean="0"/>
              <a:t>TreSensa</a:t>
            </a:r>
            <a:r>
              <a:rPr lang="en-US" dirty="0" smtClean="0"/>
              <a:t> Game Engine (TGE) and supporting </a:t>
            </a:r>
            <a:r>
              <a:rPr lang="en-US" dirty="0" err="1" smtClean="0"/>
              <a:t>javascripts</a:t>
            </a:r>
            <a:r>
              <a:rPr lang="en-US" dirty="0" smtClean="0"/>
              <a:t> files.  </a:t>
            </a:r>
            <a:endParaRPr lang="en-US" dirty="0"/>
          </a:p>
          <a:p>
            <a:endParaRPr lang="en-GB" dirty="0" smtClean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27" t="18211" r="70114" b="49461"/>
          <a:stretch/>
        </p:blipFill>
        <p:spPr bwMode="auto">
          <a:xfrm>
            <a:off x="1324304" y="2159876"/>
            <a:ext cx="2701579" cy="3972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58861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884475" y="401557"/>
            <a:ext cx="23246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HTML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HTML file loads the </a:t>
            </a:r>
            <a:r>
              <a:rPr lang="en-US" dirty="0" err="1" smtClean="0"/>
              <a:t>TreSensa</a:t>
            </a:r>
            <a:r>
              <a:rPr lang="en-US" dirty="0" smtClean="0"/>
              <a:t> Game Engine, supporting </a:t>
            </a:r>
            <a:r>
              <a:rPr lang="en-US" dirty="0" err="1" smtClean="0"/>
              <a:t>javascript</a:t>
            </a:r>
            <a:r>
              <a:rPr lang="en-US" dirty="0" smtClean="0"/>
              <a:t> files and creates the canvas  </a:t>
            </a:r>
            <a:endParaRPr lang="en-US" dirty="0"/>
          </a:p>
          <a:p>
            <a:endParaRPr lang="en-GB" dirty="0" smtClean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7" t="30279" r="63692" b="18428"/>
          <a:stretch/>
        </p:blipFill>
        <p:spPr bwMode="auto">
          <a:xfrm>
            <a:off x="1229710" y="1970689"/>
            <a:ext cx="4808483" cy="45960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Rounded Rectangular Callout 17"/>
          <p:cNvSpPr/>
          <p:nvPr/>
        </p:nvSpPr>
        <p:spPr>
          <a:xfrm>
            <a:off x="4903076" y="4445876"/>
            <a:ext cx="2601307" cy="777143"/>
          </a:xfrm>
          <a:prstGeom prst="wedgeRoundRectCallout">
            <a:avLst>
              <a:gd name="adj1" fmla="val 50427"/>
              <a:gd name="adj2" fmla="val 94963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What happen to the media?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132054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547045" y="401557"/>
            <a:ext cx="29995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Assets.js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Assets.js makes media files available by associating each file with an “id” and designates which </a:t>
            </a:r>
            <a:r>
              <a:rPr lang="en-US" dirty="0" err="1" smtClean="0"/>
              <a:t>js</a:t>
            </a:r>
            <a:r>
              <a:rPr lang="en-US" dirty="0" smtClean="0"/>
              <a:t> file will be the First Game Window.</a:t>
            </a:r>
            <a:endParaRPr lang="en-US" dirty="0"/>
          </a:p>
          <a:p>
            <a:endParaRPr lang="en-GB" dirty="0" smtClean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85" t="25754" r="53756" b="28771"/>
          <a:stretch/>
        </p:blipFill>
        <p:spPr bwMode="auto">
          <a:xfrm>
            <a:off x="1308538" y="2112582"/>
            <a:ext cx="6148995" cy="4004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Rounded Rectangular Callout 17"/>
          <p:cNvSpPr/>
          <p:nvPr/>
        </p:nvSpPr>
        <p:spPr>
          <a:xfrm>
            <a:off x="4493172" y="5959366"/>
            <a:ext cx="2853556" cy="614855"/>
          </a:xfrm>
          <a:prstGeom prst="wedgeRoundRectCallout">
            <a:avLst>
              <a:gd name="adj1" fmla="val 58912"/>
              <a:gd name="adj2" fmla="val -10790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Let’s get to the game!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1063646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1" t="12824" r="59451" b="50970"/>
          <a:stretch/>
        </p:blipFill>
        <p:spPr bwMode="auto">
          <a:xfrm>
            <a:off x="1371598" y="2191405"/>
            <a:ext cx="6215277" cy="3515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2475953" y="401557"/>
            <a:ext cx="51417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GameScreen.js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GameScreen.js is the main file that hosts the logic of the game.  StartScreen.js and EndScreen.js will be discussed later.</a:t>
            </a:r>
            <a:endParaRPr lang="en-US" dirty="0"/>
          </a:p>
          <a:p>
            <a:endParaRPr lang="en-GB" dirty="0" smtClean="0"/>
          </a:p>
        </p:txBody>
      </p:sp>
      <p:sp>
        <p:nvSpPr>
          <p:cNvPr id="18" name="Rounded Rectangular Callout 17"/>
          <p:cNvSpPr/>
          <p:nvPr/>
        </p:nvSpPr>
        <p:spPr>
          <a:xfrm>
            <a:off x="4603530" y="5959366"/>
            <a:ext cx="2743197" cy="614855"/>
          </a:xfrm>
          <a:prstGeom prst="wedgeRoundRectCallout">
            <a:avLst>
              <a:gd name="adj1" fmla="val 58912"/>
              <a:gd name="adj2" fmla="val -10790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What game objects!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580992" y="4225161"/>
            <a:ext cx="1240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Behaviors</a:t>
            </a:r>
            <a:endParaRPr lang="en-GB" b="1" dirty="0">
              <a:solidFill>
                <a:srgbClr val="00B0F0"/>
              </a:solidFill>
            </a:endParaRPr>
          </a:p>
        </p:txBody>
      </p:sp>
      <p:sp>
        <p:nvSpPr>
          <p:cNvPr id="8" name="Left Arrow 7"/>
          <p:cNvSpPr/>
          <p:nvPr/>
        </p:nvSpPr>
        <p:spPr>
          <a:xfrm rot="984647">
            <a:off x="4128968" y="3029023"/>
            <a:ext cx="977463" cy="15191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97732">
            <a:off x="4444069" y="4176494"/>
            <a:ext cx="9810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5165829" y="3100554"/>
            <a:ext cx="2303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Setup game objects</a:t>
            </a:r>
            <a:endParaRPr lang="en-GB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630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" grpId="0"/>
      <p:bldP spid="8" grpId="0" animBg="1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5" t="12715" r="58681" b="75647"/>
          <a:stretch/>
        </p:blipFill>
        <p:spPr bwMode="auto">
          <a:xfrm>
            <a:off x="1277005" y="2128352"/>
            <a:ext cx="7406295" cy="13243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2722306" y="401557"/>
            <a:ext cx="46490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</a:rPr>
              <a:t>Sprite Object</a:t>
            </a:r>
            <a:endParaRPr lang="en-US" sz="5400" b="1" cap="none" spc="50" dirty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BFC"/>
              </a:clrFrom>
              <a:clrTo>
                <a:srgbClr val="FFFBF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62"/>
          <a:stretch/>
        </p:blipFill>
        <p:spPr>
          <a:xfrm>
            <a:off x="7546209" y="4841327"/>
            <a:ext cx="1392840" cy="190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37710" y="1407884"/>
            <a:ext cx="7669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Sprite object allows the programmer to use static images.  First image to program is a background image.</a:t>
            </a:r>
            <a:endParaRPr lang="en-US" dirty="0"/>
          </a:p>
          <a:p>
            <a:endParaRPr lang="en-GB" dirty="0" smtClean="0"/>
          </a:p>
        </p:txBody>
      </p:sp>
      <p:sp>
        <p:nvSpPr>
          <p:cNvPr id="18" name="Rounded Rectangular Callout 17"/>
          <p:cNvSpPr/>
          <p:nvPr/>
        </p:nvSpPr>
        <p:spPr>
          <a:xfrm>
            <a:off x="4761186" y="5959366"/>
            <a:ext cx="2585542" cy="709448"/>
          </a:xfrm>
          <a:prstGeom prst="wedgeRoundRectCallout">
            <a:avLst>
              <a:gd name="adj1" fmla="val 58912"/>
              <a:gd name="adj2" fmla="val -107902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000" b="1" dirty="0" smtClean="0"/>
          </a:p>
          <a:p>
            <a:r>
              <a:rPr lang="en-US" sz="2000" b="1" dirty="0" smtClean="0"/>
              <a:t>What other media can we create?</a:t>
            </a:r>
            <a:endParaRPr lang="en-GB" sz="2000" b="1" dirty="0"/>
          </a:p>
          <a:p>
            <a:pPr algn="ctr"/>
            <a:endParaRPr lang="en-GB" sz="2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4051732" y="3957147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Sprite object</a:t>
            </a:r>
            <a:endParaRPr lang="en-GB" b="1" dirty="0">
              <a:solidFill>
                <a:srgbClr val="00B0F0"/>
              </a:solidFill>
            </a:endParaRPr>
          </a:p>
        </p:txBody>
      </p:sp>
      <p:sp>
        <p:nvSpPr>
          <p:cNvPr id="8" name="Left Arrow 7"/>
          <p:cNvSpPr/>
          <p:nvPr/>
        </p:nvSpPr>
        <p:spPr>
          <a:xfrm rot="6222256">
            <a:off x="2005148" y="3425628"/>
            <a:ext cx="718152" cy="14818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1145622" y="3920361"/>
            <a:ext cx="2467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Variable to represent</a:t>
            </a:r>
            <a:br>
              <a:rPr lang="en-US" b="1" dirty="0" smtClean="0">
                <a:solidFill>
                  <a:srgbClr val="00B0F0"/>
                </a:solidFill>
              </a:rPr>
            </a:br>
            <a:r>
              <a:rPr lang="en-US" b="1" dirty="0" smtClean="0">
                <a:solidFill>
                  <a:srgbClr val="00B0F0"/>
                </a:solidFill>
              </a:rPr>
              <a:t>the background</a:t>
            </a:r>
            <a:endParaRPr lang="en-GB" b="1" dirty="0">
              <a:solidFill>
                <a:srgbClr val="00B0F0"/>
              </a:solidFill>
            </a:endParaRPr>
          </a:p>
        </p:txBody>
      </p:sp>
      <p:sp>
        <p:nvSpPr>
          <p:cNvPr id="13" name="Left Arrow 12"/>
          <p:cNvSpPr/>
          <p:nvPr/>
        </p:nvSpPr>
        <p:spPr>
          <a:xfrm rot="5400000">
            <a:off x="4475082" y="3404608"/>
            <a:ext cx="718152" cy="14818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Left Arrow 13"/>
          <p:cNvSpPr/>
          <p:nvPr/>
        </p:nvSpPr>
        <p:spPr>
          <a:xfrm rot="4200110">
            <a:off x="6209286" y="3436137"/>
            <a:ext cx="718152" cy="14818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/>
          <p:cNvSpPr txBox="1"/>
          <p:nvPr/>
        </p:nvSpPr>
        <p:spPr>
          <a:xfrm>
            <a:off x="6237884" y="4030719"/>
            <a:ext cx="2138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id of the grass.png</a:t>
            </a:r>
            <a:br>
              <a:rPr lang="en-US" b="1" dirty="0" smtClean="0">
                <a:solidFill>
                  <a:srgbClr val="00B0F0"/>
                </a:solidFill>
              </a:rPr>
            </a:br>
            <a:r>
              <a:rPr lang="en-US" b="1" dirty="0" smtClean="0">
                <a:solidFill>
                  <a:srgbClr val="00B0F0"/>
                </a:solidFill>
              </a:rPr>
              <a:t>from Assets.js</a:t>
            </a:r>
            <a:endParaRPr lang="en-GB" b="1" dirty="0">
              <a:solidFill>
                <a:srgbClr val="00B0F0"/>
              </a:solidFill>
            </a:endParaRPr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0" t="10561" r="27056" b="6250"/>
          <a:stretch/>
        </p:blipFill>
        <p:spPr bwMode="auto">
          <a:xfrm>
            <a:off x="1229709" y="4682358"/>
            <a:ext cx="2813533" cy="2033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643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7362</TotalTime>
  <Words>1629</Words>
  <Application>Microsoft Office PowerPoint</Application>
  <PresentationFormat>On-screen Show (4:3)</PresentationFormat>
  <Paragraphs>197</Paragraphs>
  <Slides>18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Solstice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Master</dc:creator>
  <cp:lastModifiedBy>Master</cp:lastModifiedBy>
  <cp:revision>194</cp:revision>
  <dcterms:created xsi:type="dcterms:W3CDTF">2013-11-17T18:16:06Z</dcterms:created>
  <dcterms:modified xsi:type="dcterms:W3CDTF">2014-11-19T20:48:23Z</dcterms:modified>
</cp:coreProperties>
</file>

<file path=docProps/thumbnail.jpeg>
</file>